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B56ECD8-8EF7-4CB7-95EF-4D10212F364B}" type="datetimeFigureOut">
              <a:rPr lang="en-NZ" smtClean="0"/>
              <a:t>16/06/2020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44435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56ECD8-8EF7-4CB7-95EF-4D10212F364B}" type="datetimeFigureOut">
              <a:rPr lang="en-NZ" smtClean="0"/>
              <a:t>16/06/2020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391247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56ECD8-8EF7-4CB7-95EF-4D10212F364B}" type="datetimeFigureOut">
              <a:rPr lang="en-NZ" smtClean="0"/>
              <a:t>16/06/2020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106101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B56ECD8-8EF7-4CB7-95EF-4D10212F364B}" type="datetimeFigureOut">
              <a:rPr lang="en-NZ" smtClean="0"/>
              <a:t>16/06/2020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8536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6ECD8-8EF7-4CB7-95EF-4D10212F364B}" type="datetimeFigureOut">
              <a:rPr lang="en-NZ" smtClean="0"/>
              <a:t>16/06/2020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48127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B56ECD8-8EF7-4CB7-95EF-4D10212F364B}" type="datetimeFigureOut">
              <a:rPr lang="en-NZ" smtClean="0"/>
              <a:t>16/06/2020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181167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B56ECD8-8EF7-4CB7-95EF-4D10212F364B}" type="datetimeFigureOut">
              <a:rPr lang="en-NZ" smtClean="0"/>
              <a:t>16/06/2020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26472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B56ECD8-8EF7-4CB7-95EF-4D10212F364B}" type="datetimeFigureOut">
              <a:rPr lang="en-NZ" smtClean="0"/>
              <a:t>16/06/2020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201886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6ECD8-8EF7-4CB7-95EF-4D10212F364B}" type="datetimeFigureOut">
              <a:rPr lang="en-NZ" smtClean="0"/>
              <a:t>16/06/2020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110322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ECD8-8EF7-4CB7-95EF-4D10212F364B}" type="datetimeFigureOut">
              <a:rPr lang="en-NZ" smtClean="0"/>
              <a:t>16/06/2020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186482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ECD8-8EF7-4CB7-95EF-4D10212F364B}" type="datetimeFigureOut">
              <a:rPr lang="en-NZ" smtClean="0"/>
              <a:t>16/06/2020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00A560A-E8C3-4A97-8E69-6AD0884F3B2C}" type="slidenum">
              <a:rPr lang="en-NZ" smtClean="0"/>
              <a:t>‹#›</a:t>
            </a:fld>
            <a:endParaRPr lang="en-NZ"/>
          </a:p>
        </p:txBody>
      </p:sp>
    </p:spTree>
    <p:extLst>
      <p:ext uri="{BB962C8B-B14F-4D97-AF65-F5344CB8AC3E}">
        <p14:creationId xmlns:p14="http://schemas.microsoft.com/office/powerpoint/2010/main" val="58289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6ECD8-8EF7-4CB7-95EF-4D10212F364B}" type="datetimeFigureOut">
              <a:rPr lang="en-NZ" smtClean="0"/>
              <a:t>16/06/2020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A560A-E8C3-4A97-8E69-6AD0884F3B2C}" type="slidenum">
              <a:rPr lang="en-NZ" smtClean="0"/>
              <a:t>‹#›</a:t>
            </a:fld>
            <a:endParaRPr lang="en-NZ"/>
          </a:p>
        </p:txBody>
      </p:sp>
    </p:spTree>
    <p:extLst>
      <p:ext uri="{BB962C8B-B14F-4D97-AF65-F5344CB8AC3E}">
        <p14:creationId xmlns:p14="http://schemas.microsoft.com/office/powerpoint/2010/main" val="416850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smtClean="0">
                <a:solidFill>
                  <a:srgbClr val="FF0000"/>
                </a:solidFill>
              </a:rPr>
              <a:t>MeloYelo</a:t>
            </a:r>
            <a:r>
              <a:rPr lang="en-NZ" dirty="0" smtClean="0">
                <a:solidFill>
                  <a:srgbClr val="FF0000"/>
                </a:solidFill>
              </a:rPr>
              <a:t> </a:t>
            </a:r>
            <a:r>
              <a:rPr lang="en-NZ" b="1" dirty="0" smtClean="0">
                <a:solidFill>
                  <a:srgbClr val="FF0000"/>
                </a:solidFill>
              </a:rPr>
              <a:t>Training</a:t>
            </a:r>
            <a:r>
              <a:rPr lang="en-NZ" dirty="0" smtClean="0">
                <a:solidFill>
                  <a:srgbClr val="FF0000"/>
                </a:solidFill>
              </a:rPr>
              <a:t> </a:t>
            </a:r>
            <a:r>
              <a:rPr lang="en-NZ" b="1" dirty="0" smtClean="0">
                <a:solidFill>
                  <a:srgbClr val="FF0000"/>
                </a:solidFill>
              </a:rPr>
              <a:t>Module</a:t>
            </a:r>
            <a:r>
              <a:rPr lang="en-NZ" dirty="0" smtClean="0">
                <a:solidFill>
                  <a:srgbClr val="FF0000"/>
                </a:solidFill>
              </a:rPr>
              <a:t> </a:t>
            </a:r>
            <a:r>
              <a:rPr lang="en-NZ" b="1" dirty="0" smtClean="0">
                <a:solidFill>
                  <a:srgbClr val="FF0000"/>
                </a:solidFill>
              </a:rPr>
              <a:t>1</a:t>
            </a:r>
            <a:endParaRPr lang="en-NZ" b="1" dirty="0">
              <a:solidFill>
                <a:srgbClr val="FF0000"/>
              </a:solidFill>
            </a:endParaRPr>
          </a:p>
        </p:txBody>
      </p:sp>
      <p:sp>
        <p:nvSpPr>
          <p:cNvPr id="3" name="Subtitle 2"/>
          <p:cNvSpPr>
            <a:spLocks noGrp="1"/>
          </p:cNvSpPr>
          <p:nvPr>
            <p:ph type="subTitle" idx="1"/>
          </p:nvPr>
        </p:nvSpPr>
        <p:spPr/>
        <p:txBody>
          <a:bodyPr>
            <a:normAutofit fontScale="92500"/>
          </a:bodyPr>
          <a:lstStyle/>
          <a:p>
            <a:r>
              <a:rPr lang="en-NZ" b="1" dirty="0" smtClean="0">
                <a:solidFill>
                  <a:schemeClr val="accent4"/>
                </a:solidFill>
              </a:rPr>
              <a:t>Hub Motor E-bike system components:</a:t>
            </a:r>
          </a:p>
          <a:p>
            <a:r>
              <a:rPr lang="en-NZ" b="1" dirty="0" smtClean="0">
                <a:solidFill>
                  <a:schemeClr val="accent4"/>
                </a:solidFill>
              </a:rPr>
              <a:t>Location, Appearance and</a:t>
            </a:r>
          </a:p>
          <a:p>
            <a:r>
              <a:rPr lang="en-NZ" b="1" dirty="0" smtClean="0">
                <a:solidFill>
                  <a:schemeClr val="accent4"/>
                </a:solidFill>
              </a:rPr>
              <a:t>Function</a:t>
            </a:r>
            <a:endParaRPr lang="en-NZ" b="1" dirty="0">
              <a:solidFill>
                <a:schemeClr val="accent4"/>
              </a:solidFill>
            </a:endParaRPr>
          </a:p>
        </p:txBody>
      </p:sp>
    </p:spTree>
    <p:extLst>
      <p:ext uri="{BB962C8B-B14F-4D97-AF65-F5344CB8AC3E}">
        <p14:creationId xmlns:p14="http://schemas.microsoft.com/office/powerpoint/2010/main" val="278062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Brake Lever Switches</a:t>
            </a:r>
            <a:endParaRPr lang="en-NZ" dirty="0"/>
          </a:p>
        </p:txBody>
      </p:sp>
      <p:sp>
        <p:nvSpPr>
          <p:cNvPr id="3" name="Content Placeholder 2"/>
          <p:cNvSpPr>
            <a:spLocks noGrp="1"/>
          </p:cNvSpPr>
          <p:nvPr>
            <p:ph idx="1"/>
          </p:nvPr>
        </p:nvSpPr>
        <p:spPr/>
        <p:txBody>
          <a:bodyPr>
            <a:normAutofit/>
          </a:bodyPr>
          <a:lstStyle/>
          <a:p>
            <a:r>
              <a:rPr lang="en-NZ" sz="2400" dirty="0" smtClean="0"/>
              <a:t>Whether Hydraulic or Cable operated brakes are fitted, both brake levers have electric switches built in to send a signal to the controller if the brake is operated.</a:t>
            </a:r>
          </a:p>
          <a:p>
            <a:r>
              <a:rPr lang="en-NZ" sz="2400" dirty="0" smtClean="0"/>
              <a:t>The Controller will immediately stop sending power to the motor if it receives a signal from either switch. If a centrally powered tail light is fitted, the controller will send power to it, so it acts as a brake light.</a:t>
            </a:r>
            <a:endParaRPr lang="en-NZ" sz="2400" dirty="0"/>
          </a:p>
        </p:txBody>
      </p:sp>
    </p:spTree>
    <p:extLst>
      <p:ext uri="{BB962C8B-B14F-4D97-AF65-F5344CB8AC3E}">
        <p14:creationId xmlns:p14="http://schemas.microsoft.com/office/powerpoint/2010/main" val="3568322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Hub Motor</a:t>
            </a:r>
            <a:endParaRPr lang="en-NZ" dirty="0"/>
          </a:p>
        </p:txBody>
      </p:sp>
      <p:sp>
        <p:nvSpPr>
          <p:cNvPr id="3" name="Content Placeholder 2"/>
          <p:cNvSpPr>
            <a:spLocks noGrp="1"/>
          </p:cNvSpPr>
          <p:nvPr>
            <p:ph idx="1"/>
          </p:nvPr>
        </p:nvSpPr>
        <p:spPr/>
        <p:txBody>
          <a:bodyPr>
            <a:normAutofit/>
          </a:bodyPr>
          <a:lstStyle/>
          <a:p>
            <a:r>
              <a:rPr lang="en-NZ" sz="2400" dirty="0" smtClean="0"/>
              <a:t>The hub motor is built into the centre of one of the wheels, usually the rear. It replaces the usual wheel hub, and has flanges around the outside rim with holes for the wheel spokes.</a:t>
            </a:r>
          </a:p>
          <a:p>
            <a:r>
              <a:rPr lang="en-NZ" sz="2400" dirty="0" smtClean="0"/>
              <a:t>MeloYelo uses Permanent Magnet, Brushless, Geared hub motors</a:t>
            </a:r>
            <a:endParaRPr lang="en-NZ" sz="24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4306" b="74227" l="5065" r="100000"/>
                    </a14:imgEffect>
                  </a14:imgLayer>
                </a14:imgProps>
              </a:ext>
              <a:ext uri="{28A0092B-C50C-407E-A947-70E740481C1C}">
                <a14:useLocalDpi xmlns:a14="http://schemas.microsoft.com/office/drawing/2010/main" val="0"/>
              </a:ext>
            </a:extLst>
          </a:blip>
          <a:stretch>
            <a:fillRect/>
          </a:stretch>
        </p:blipFill>
        <p:spPr>
          <a:xfrm>
            <a:off x="-252536" y="3645024"/>
            <a:ext cx="3861326" cy="6120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856820"/>
            <a:ext cx="4427984" cy="2493130"/>
          </a:xfrm>
          <a:prstGeom prst="rect">
            <a:avLst/>
          </a:prstGeom>
        </p:spPr>
      </p:pic>
    </p:spTree>
    <p:extLst>
      <p:ext uri="{BB962C8B-B14F-4D97-AF65-F5344CB8AC3E}">
        <p14:creationId xmlns:p14="http://schemas.microsoft.com/office/powerpoint/2010/main" val="208563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Motor Gearing</a:t>
            </a:r>
            <a:endParaRPr lang="en-NZ" dirty="0"/>
          </a:p>
        </p:txBody>
      </p:sp>
      <p:sp>
        <p:nvSpPr>
          <p:cNvPr id="3" name="Content Placeholder 2"/>
          <p:cNvSpPr>
            <a:spLocks noGrp="1"/>
          </p:cNvSpPr>
          <p:nvPr>
            <p:ph idx="1"/>
          </p:nvPr>
        </p:nvSpPr>
        <p:spPr/>
        <p:txBody>
          <a:bodyPr>
            <a:normAutofit/>
          </a:bodyPr>
          <a:lstStyle/>
          <a:p>
            <a:r>
              <a:rPr lang="en-NZ" sz="2000" dirty="0" smtClean="0"/>
              <a:t>These Hub Motors have internal gearing, which allows the motor to spin much faster than the wheel. This allows a smaller, lighter motor to produce good power and torque at the wheel.</a:t>
            </a:r>
          </a:p>
          <a:p>
            <a:r>
              <a:rPr lang="en-NZ" sz="2000" dirty="0" smtClean="0"/>
              <a:t>There is a freewheel built in so that the motor does not turn if coasting or pedalling without using motor power. This allows efficient pedalling with virtually no extra resistance caused by the motor.</a:t>
            </a:r>
            <a:endParaRPr lang="en-NZ"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640794"/>
            <a:ext cx="4860032" cy="2736391"/>
          </a:xfrm>
          <a:prstGeom prst="rect">
            <a:avLst/>
          </a:prstGeom>
        </p:spPr>
      </p:pic>
    </p:spTree>
    <p:extLst>
      <p:ext uri="{BB962C8B-B14F-4D97-AF65-F5344CB8AC3E}">
        <p14:creationId xmlns:p14="http://schemas.microsoft.com/office/powerpoint/2010/main" val="67669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Speed Sensor</a:t>
            </a:r>
            <a:endParaRPr lang="en-NZ" dirty="0"/>
          </a:p>
        </p:txBody>
      </p:sp>
      <p:sp>
        <p:nvSpPr>
          <p:cNvPr id="3" name="Content Placeholder 2"/>
          <p:cNvSpPr>
            <a:spLocks noGrp="1"/>
          </p:cNvSpPr>
          <p:nvPr>
            <p:ph idx="1"/>
          </p:nvPr>
        </p:nvSpPr>
        <p:spPr/>
        <p:txBody>
          <a:bodyPr>
            <a:normAutofit/>
          </a:bodyPr>
          <a:lstStyle/>
          <a:p>
            <a:r>
              <a:rPr lang="en-NZ" sz="2000" dirty="0" smtClean="0"/>
              <a:t>The controller needs to know what speed the bike is travelling at. A magnet rotating with the wheel passes a switch or hall sensor to send a pulse to the controller each time the wheel rotates. As the wheel size has been set in the controller, it can calculate speed from the time between pulses.</a:t>
            </a:r>
          </a:p>
          <a:p>
            <a:r>
              <a:rPr lang="en-NZ" sz="2000" dirty="0" smtClean="0"/>
              <a:t>Most Hub Motors have the magnet and Hall Sensor built into the motor. Mid drive bikes and some others use a magnet on one of the wheel spokes and a switch on the frame of the bike.</a:t>
            </a:r>
            <a:endParaRPr lang="en-NZ"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221088"/>
            <a:ext cx="4139952" cy="2330957"/>
          </a:xfrm>
          <a:prstGeom prst="rect">
            <a:avLst/>
          </a:prstGeom>
        </p:spPr>
      </p:pic>
    </p:spTree>
    <p:extLst>
      <p:ext uri="{BB962C8B-B14F-4D97-AF65-F5344CB8AC3E}">
        <p14:creationId xmlns:p14="http://schemas.microsoft.com/office/powerpoint/2010/main" val="1762534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Throttle</a:t>
            </a:r>
            <a:endParaRPr lang="en-NZ" dirty="0"/>
          </a:p>
        </p:txBody>
      </p:sp>
      <p:sp>
        <p:nvSpPr>
          <p:cNvPr id="3" name="Content Placeholder 2"/>
          <p:cNvSpPr>
            <a:spLocks noGrp="1"/>
          </p:cNvSpPr>
          <p:nvPr>
            <p:ph idx="1"/>
          </p:nvPr>
        </p:nvSpPr>
        <p:spPr/>
        <p:txBody>
          <a:bodyPr>
            <a:normAutofit fontScale="92500" lnSpcReduction="20000"/>
          </a:bodyPr>
          <a:lstStyle/>
          <a:p>
            <a:r>
              <a:rPr lang="en-NZ" sz="2000" dirty="0" smtClean="0"/>
              <a:t>Some e-bikes do not have a throttle, but MeloYelo fits them to their bikes where possible. (June 2020, only the </a:t>
            </a:r>
            <a:r>
              <a:rPr lang="en-NZ" sz="2000" dirty="0" err="1" smtClean="0"/>
              <a:t>Tranzit</a:t>
            </a:r>
            <a:r>
              <a:rPr lang="en-NZ" sz="2000" dirty="0" smtClean="0"/>
              <a:t> cannot have </a:t>
            </a:r>
            <a:r>
              <a:rPr lang="en-NZ" sz="2000" smtClean="0"/>
              <a:t>a throttle). </a:t>
            </a:r>
            <a:r>
              <a:rPr lang="en-NZ" sz="2000" dirty="0" smtClean="0"/>
              <a:t>We use thumb lever throttles, fitted to the handlebar next to one of the handgrips. </a:t>
            </a:r>
          </a:p>
          <a:p>
            <a:r>
              <a:rPr lang="en-NZ" sz="2000" dirty="0" smtClean="0"/>
              <a:t>The controller feeds 5Vdc to the throttle unit, and it returns a variable voltage signal between 1V (zero throttle) and 4V (full throttle).</a:t>
            </a:r>
          </a:p>
          <a:p>
            <a:r>
              <a:rPr lang="en-NZ" sz="2000" dirty="0" smtClean="0"/>
              <a:t>Our controllers are programmed to give full power at full throttle regardless of which assistance level has been chosen (apart from assist level 0, when the throttle does not cause power to be applied).</a:t>
            </a:r>
          </a:p>
          <a:p>
            <a:r>
              <a:rPr lang="en-NZ" sz="2000" dirty="0" smtClean="0"/>
              <a:t>We use Hall Effect throttles, where a magnet moves relative to a sensor, and the sensor outputs the variable voltage signal based on the strength of the magnetic field. These throttles are more reliable and less affected by water than other types such as potentiometers (variable resistors).</a:t>
            </a:r>
          </a:p>
          <a:p>
            <a:r>
              <a:rPr lang="en-NZ" sz="2000" dirty="0" smtClean="0"/>
              <a:t>The controller can be programmed for “Speed” throttle (where 50% throttle causes the controller to try to drive the bike at 50% of the maximum speed set) or “Torque” throttle (where 50% throttle causes the controller to deliver 50% of the maximum motor current, giving 50% of maximum torque, regardless of speed. Both have advantages and disadvantages. Our bikes are delivered with “Speed” throttle, but can be reprogrammed for Torque.</a:t>
            </a:r>
            <a:endParaRPr lang="en-NZ" sz="2000" dirty="0"/>
          </a:p>
        </p:txBody>
      </p:sp>
    </p:spTree>
    <p:extLst>
      <p:ext uri="{BB962C8B-B14F-4D97-AF65-F5344CB8AC3E}">
        <p14:creationId xmlns:p14="http://schemas.microsoft.com/office/powerpoint/2010/main" val="225339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NZ" dirty="0" smtClean="0"/>
              <a:t>Hub Motor </a:t>
            </a:r>
            <a:r>
              <a:rPr lang="en-NZ" dirty="0" err="1" smtClean="0"/>
              <a:t>Ebike</a:t>
            </a:r>
            <a:r>
              <a:rPr lang="en-NZ" dirty="0" smtClean="0"/>
              <a:t> Components</a:t>
            </a:r>
            <a:endParaRPr lang="en-N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5676" y="1600200"/>
            <a:ext cx="73326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72200" y="1268760"/>
            <a:ext cx="2664296" cy="369332"/>
          </a:xfrm>
          <a:prstGeom prst="rect">
            <a:avLst/>
          </a:prstGeom>
          <a:noFill/>
        </p:spPr>
        <p:txBody>
          <a:bodyPr wrap="square" rtlCol="0">
            <a:spAutoFit/>
          </a:bodyPr>
          <a:lstStyle/>
          <a:p>
            <a:r>
              <a:rPr lang="en-NZ" dirty="0" smtClean="0"/>
              <a:t>Display &amp; control buttons</a:t>
            </a:r>
            <a:endParaRPr lang="en-NZ" dirty="0"/>
          </a:p>
        </p:txBody>
      </p:sp>
      <p:sp>
        <p:nvSpPr>
          <p:cNvPr id="5" name="TextBox 4"/>
          <p:cNvSpPr txBox="1"/>
          <p:nvPr/>
        </p:nvSpPr>
        <p:spPr>
          <a:xfrm>
            <a:off x="6588224" y="1844824"/>
            <a:ext cx="2304256" cy="369332"/>
          </a:xfrm>
          <a:prstGeom prst="rect">
            <a:avLst/>
          </a:prstGeom>
          <a:noFill/>
        </p:spPr>
        <p:txBody>
          <a:bodyPr wrap="square" rtlCol="0">
            <a:spAutoFit/>
          </a:bodyPr>
          <a:lstStyle/>
          <a:p>
            <a:r>
              <a:rPr lang="en-NZ" dirty="0" smtClean="0"/>
              <a:t>Brake lever switches</a:t>
            </a:r>
            <a:endParaRPr lang="en-NZ" dirty="0"/>
          </a:p>
        </p:txBody>
      </p:sp>
      <p:sp>
        <p:nvSpPr>
          <p:cNvPr id="6" name="TextBox 5"/>
          <p:cNvSpPr txBox="1"/>
          <p:nvPr/>
        </p:nvSpPr>
        <p:spPr>
          <a:xfrm>
            <a:off x="3707904" y="2636912"/>
            <a:ext cx="1944216" cy="369332"/>
          </a:xfrm>
          <a:prstGeom prst="rect">
            <a:avLst/>
          </a:prstGeom>
          <a:noFill/>
        </p:spPr>
        <p:txBody>
          <a:bodyPr wrap="square" rtlCol="0">
            <a:spAutoFit/>
          </a:bodyPr>
          <a:lstStyle/>
          <a:p>
            <a:r>
              <a:rPr lang="en-NZ" dirty="0" smtClean="0"/>
              <a:t>Battery in Frame</a:t>
            </a:r>
            <a:endParaRPr lang="en-NZ" dirty="0"/>
          </a:p>
        </p:txBody>
      </p:sp>
      <p:sp>
        <p:nvSpPr>
          <p:cNvPr id="7" name="TextBox 6"/>
          <p:cNvSpPr txBox="1"/>
          <p:nvPr/>
        </p:nvSpPr>
        <p:spPr>
          <a:xfrm>
            <a:off x="5436096" y="5949280"/>
            <a:ext cx="1656184" cy="646331"/>
          </a:xfrm>
          <a:prstGeom prst="rect">
            <a:avLst/>
          </a:prstGeom>
          <a:noFill/>
        </p:spPr>
        <p:txBody>
          <a:bodyPr wrap="square" rtlCol="0">
            <a:spAutoFit/>
          </a:bodyPr>
          <a:lstStyle/>
          <a:p>
            <a:r>
              <a:rPr lang="en-NZ" dirty="0" smtClean="0"/>
              <a:t>Controller (Inside Frame)</a:t>
            </a:r>
            <a:endParaRPr lang="en-NZ" dirty="0"/>
          </a:p>
        </p:txBody>
      </p:sp>
      <p:sp>
        <p:nvSpPr>
          <p:cNvPr id="8" name="TextBox 7"/>
          <p:cNvSpPr txBox="1"/>
          <p:nvPr/>
        </p:nvSpPr>
        <p:spPr>
          <a:xfrm>
            <a:off x="1115616" y="5949280"/>
            <a:ext cx="3528392" cy="369332"/>
          </a:xfrm>
          <a:prstGeom prst="rect">
            <a:avLst/>
          </a:prstGeom>
          <a:noFill/>
        </p:spPr>
        <p:txBody>
          <a:bodyPr wrap="square" rtlCol="0">
            <a:spAutoFit/>
          </a:bodyPr>
          <a:lstStyle/>
          <a:p>
            <a:r>
              <a:rPr lang="en-NZ" dirty="0" smtClean="0"/>
              <a:t>Torque or Cadence Sensor</a:t>
            </a:r>
            <a:endParaRPr lang="en-NZ" dirty="0"/>
          </a:p>
        </p:txBody>
      </p:sp>
      <p:cxnSp>
        <p:nvCxnSpPr>
          <p:cNvPr id="10" name="Straight Arrow Connector 9"/>
          <p:cNvCxnSpPr/>
          <p:nvPr/>
        </p:nvCxnSpPr>
        <p:spPr>
          <a:xfrm>
            <a:off x="4644008" y="2941187"/>
            <a:ext cx="504056" cy="41580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1"/>
          </p:cNvCxnSpPr>
          <p:nvPr/>
        </p:nvCxnSpPr>
        <p:spPr>
          <a:xfrm flipH="1">
            <a:off x="6012160" y="1453426"/>
            <a:ext cx="360040" cy="39139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896036" y="4509120"/>
            <a:ext cx="540060" cy="144016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07904" y="5013176"/>
            <a:ext cx="432048" cy="112077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36" y="2821578"/>
            <a:ext cx="1152128" cy="369332"/>
          </a:xfrm>
          <a:prstGeom prst="rect">
            <a:avLst/>
          </a:prstGeom>
          <a:noFill/>
        </p:spPr>
        <p:txBody>
          <a:bodyPr wrap="square" rtlCol="0">
            <a:spAutoFit/>
          </a:bodyPr>
          <a:lstStyle/>
          <a:p>
            <a:r>
              <a:rPr lang="en-NZ" dirty="0" smtClean="0"/>
              <a:t>Motor</a:t>
            </a:r>
            <a:endParaRPr lang="en-NZ" dirty="0"/>
          </a:p>
        </p:txBody>
      </p:sp>
      <p:cxnSp>
        <p:nvCxnSpPr>
          <p:cNvPr id="25" name="Straight Arrow Connector 24"/>
          <p:cNvCxnSpPr/>
          <p:nvPr/>
        </p:nvCxnSpPr>
        <p:spPr>
          <a:xfrm>
            <a:off x="1115616" y="3068960"/>
            <a:ext cx="1152128" cy="144016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1"/>
          </p:cNvCxnSpPr>
          <p:nvPr/>
        </p:nvCxnSpPr>
        <p:spPr>
          <a:xfrm flipH="1" flipV="1">
            <a:off x="6264188" y="1988840"/>
            <a:ext cx="324036" cy="406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39952" y="1556792"/>
            <a:ext cx="1296144" cy="369332"/>
          </a:xfrm>
          <a:prstGeom prst="rect">
            <a:avLst/>
          </a:prstGeom>
          <a:noFill/>
        </p:spPr>
        <p:txBody>
          <a:bodyPr wrap="square" rtlCol="0">
            <a:spAutoFit/>
          </a:bodyPr>
          <a:lstStyle/>
          <a:p>
            <a:r>
              <a:rPr lang="en-NZ" dirty="0" smtClean="0"/>
              <a:t>Throttle</a:t>
            </a:r>
            <a:endParaRPr lang="en-NZ" dirty="0"/>
          </a:p>
        </p:txBody>
      </p:sp>
      <p:cxnSp>
        <p:nvCxnSpPr>
          <p:cNvPr id="30" name="Straight Arrow Connector 29"/>
          <p:cNvCxnSpPr/>
          <p:nvPr/>
        </p:nvCxnSpPr>
        <p:spPr>
          <a:xfrm>
            <a:off x="5076056" y="1844824"/>
            <a:ext cx="360040" cy="14401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12360" y="1649125"/>
            <a:ext cx="360040" cy="26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8454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Connection Diagram</a:t>
            </a:r>
            <a:endParaRPr lang="en-NZ" dirty="0"/>
          </a:p>
        </p:txBody>
      </p:sp>
      <p:sp>
        <p:nvSpPr>
          <p:cNvPr id="3" name="Content Placeholder 2"/>
          <p:cNvSpPr>
            <a:spLocks noGrp="1"/>
          </p:cNvSpPr>
          <p:nvPr>
            <p:ph idx="1"/>
          </p:nvPr>
        </p:nvSpPr>
        <p:spPr>
          <a:xfrm>
            <a:off x="395536" y="1598066"/>
            <a:ext cx="8229600" cy="4525963"/>
          </a:xfrm>
        </p:spPr>
        <p:txBody>
          <a:bodyPr>
            <a:normAutofit/>
          </a:bodyPr>
          <a:lstStyle/>
          <a:p>
            <a:pPr marL="0" indent="0">
              <a:buNone/>
            </a:pPr>
            <a:endParaRPr lang="en-NZ" sz="1600" dirty="0"/>
          </a:p>
        </p:txBody>
      </p:sp>
      <p:sp>
        <p:nvSpPr>
          <p:cNvPr id="4" name="Rectangle 3"/>
          <p:cNvSpPr/>
          <p:nvPr/>
        </p:nvSpPr>
        <p:spPr>
          <a:xfrm>
            <a:off x="2915816" y="3717032"/>
            <a:ext cx="12961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p:cNvSpPr/>
          <p:nvPr/>
        </p:nvSpPr>
        <p:spPr>
          <a:xfrm>
            <a:off x="1043608" y="3356992"/>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ounded Rectangle 5"/>
          <p:cNvSpPr/>
          <p:nvPr/>
        </p:nvSpPr>
        <p:spPr>
          <a:xfrm>
            <a:off x="6156176" y="3613666"/>
            <a:ext cx="1296144" cy="616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699792" y="2348880"/>
            <a:ext cx="20882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5940152" y="1916832"/>
            <a:ext cx="93610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ounded Rectangle 8"/>
          <p:cNvSpPr/>
          <p:nvPr/>
        </p:nvSpPr>
        <p:spPr>
          <a:xfrm>
            <a:off x="7308304" y="2348880"/>
            <a:ext cx="93610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2876183" y="2416242"/>
            <a:ext cx="1728192" cy="369332"/>
          </a:xfrm>
          <a:prstGeom prst="rect">
            <a:avLst/>
          </a:prstGeom>
          <a:noFill/>
        </p:spPr>
        <p:txBody>
          <a:bodyPr wrap="square" rtlCol="0">
            <a:spAutoFit/>
          </a:bodyPr>
          <a:lstStyle/>
          <a:p>
            <a:r>
              <a:rPr lang="en-NZ" dirty="0" smtClean="0"/>
              <a:t>Battery</a:t>
            </a:r>
            <a:endParaRPr lang="en-NZ" dirty="0"/>
          </a:p>
        </p:txBody>
      </p:sp>
      <p:sp>
        <p:nvSpPr>
          <p:cNvPr id="13" name="TextBox 12"/>
          <p:cNvSpPr txBox="1"/>
          <p:nvPr/>
        </p:nvSpPr>
        <p:spPr>
          <a:xfrm>
            <a:off x="2915816" y="3861048"/>
            <a:ext cx="1224136" cy="369332"/>
          </a:xfrm>
          <a:prstGeom prst="rect">
            <a:avLst/>
          </a:prstGeom>
          <a:noFill/>
        </p:spPr>
        <p:txBody>
          <a:bodyPr wrap="square" rtlCol="0">
            <a:spAutoFit/>
          </a:bodyPr>
          <a:lstStyle/>
          <a:p>
            <a:r>
              <a:rPr lang="en-NZ" dirty="0" smtClean="0"/>
              <a:t>Controller</a:t>
            </a:r>
            <a:endParaRPr lang="en-NZ" dirty="0"/>
          </a:p>
        </p:txBody>
      </p:sp>
      <p:sp>
        <p:nvSpPr>
          <p:cNvPr id="14" name="TextBox 13"/>
          <p:cNvSpPr txBox="1"/>
          <p:nvPr/>
        </p:nvSpPr>
        <p:spPr>
          <a:xfrm>
            <a:off x="1151620" y="3820398"/>
            <a:ext cx="1080120" cy="369332"/>
          </a:xfrm>
          <a:prstGeom prst="rect">
            <a:avLst/>
          </a:prstGeom>
          <a:noFill/>
        </p:spPr>
        <p:txBody>
          <a:bodyPr wrap="square" rtlCol="0">
            <a:spAutoFit/>
          </a:bodyPr>
          <a:lstStyle/>
          <a:p>
            <a:r>
              <a:rPr lang="en-NZ" dirty="0" smtClean="0"/>
              <a:t>Motor</a:t>
            </a:r>
            <a:endParaRPr lang="en-NZ" dirty="0"/>
          </a:p>
        </p:txBody>
      </p:sp>
      <p:sp>
        <p:nvSpPr>
          <p:cNvPr id="16" name="TextBox 15"/>
          <p:cNvSpPr txBox="1"/>
          <p:nvPr/>
        </p:nvSpPr>
        <p:spPr>
          <a:xfrm>
            <a:off x="5940152" y="1907540"/>
            <a:ext cx="936104" cy="369332"/>
          </a:xfrm>
          <a:prstGeom prst="rect">
            <a:avLst/>
          </a:prstGeom>
          <a:noFill/>
        </p:spPr>
        <p:txBody>
          <a:bodyPr wrap="square" rtlCol="0">
            <a:spAutoFit/>
          </a:bodyPr>
          <a:lstStyle/>
          <a:p>
            <a:r>
              <a:rPr lang="en-NZ" dirty="0" smtClean="0"/>
              <a:t>Throttle</a:t>
            </a:r>
            <a:endParaRPr lang="en-NZ" dirty="0"/>
          </a:p>
        </p:txBody>
      </p:sp>
      <p:sp>
        <p:nvSpPr>
          <p:cNvPr id="17" name="TextBox 16"/>
          <p:cNvSpPr txBox="1"/>
          <p:nvPr/>
        </p:nvSpPr>
        <p:spPr>
          <a:xfrm>
            <a:off x="7294331" y="2377026"/>
            <a:ext cx="936104" cy="369332"/>
          </a:xfrm>
          <a:prstGeom prst="rect">
            <a:avLst/>
          </a:prstGeom>
          <a:noFill/>
        </p:spPr>
        <p:txBody>
          <a:bodyPr wrap="square" rtlCol="0">
            <a:spAutoFit/>
          </a:bodyPr>
          <a:lstStyle/>
          <a:p>
            <a:r>
              <a:rPr lang="en-NZ" dirty="0" smtClean="0"/>
              <a:t>Buttons</a:t>
            </a:r>
            <a:endParaRPr lang="en-NZ" dirty="0"/>
          </a:p>
        </p:txBody>
      </p:sp>
      <p:sp>
        <p:nvSpPr>
          <p:cNvPr id="18" name="Rectangle 17"/>
          <p:cNvSpPr/>
          <p:nvPr/>
        </p:nvSpPr>
        <p:spPr>
          <a:xfrm>
            <a:off x="6012160" y="4437112"/>
            <a:ext cx="2218275"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5940152" y="4437112"/>
            <a:ext cx="2592288" cy="369332"/>
          </a:xfrm>
          <a:prstGeom prst="rect">
            <a:avLst/>
          </a:prstGeom>
          <a:noFill/>
        </p:spPr>
        <p:txBody>
          <a:bodyPr wrap="square" rtlCol="0">
            <a:spAutoFit/>
          </a:bodyPr>
          <a:lstStyle/>
          <a:p>
            <a:r>
              <a:rPr lang="en-NZ" dirty="0" smtClean="0"/>
              <a:t>2 Brake Lever Switches</a:t>
            </a:r>
            <a:endParaRPr lang="en-NZ" dirty="0"/>
          </a:p>
        </p:txBody>
      </p:sp>
      <p:sp>
        <p:nvSpPr>
          <p:cNvPr id="20" name="Down Arrow 19"/>
          <p:cNvSpPr/>
          <p:nvPr/>
        </p:nvSpPr>
        <p:spPr>
          <a:xfrm>
            <a:off x="3419872" y="2852936"/>
            <a:ext cx="108012" cy="86409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Left-Right Arrow 21"/>
          <p:cNvSpPr/>
          <p:nvPr/>
        </p:nvSpPr>
        <p:spPr>
          <a:xfrm>
            <a:off x="2379386" y="4005064"/>
            <a:ext cx="496798" cy="45719"/>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24" name="TextBox 23"/>
          <p:cNvSpPr txBox="1"/>
          <p:nvPr/>
        </p:nvSpPr>
        <p:spPr>
          <a:xfrm>
            <a:off x="6228184" y="3737357"/>
            <a:ext cx="1224136" cy="369332"/>
          </a:xfrm>
          <a:prstGeom prst="rect">
            <a:avLst/>
          </a:prstGeom>
          <a:noFill/>
        </p:spPr>
        <p:txBody>
          <a:bodyPr wrap="square" rtlCol="0">
            <a:spAutoFit/>
          </a:bodyPr>
          <a:lstStyle/>
          <a:p>
            <a:r>
              <a:rPr lang="en-NZ" dirty="0" smtClean="0"/>
              <a:t>Display</a:t>
            </a:r>
            <a:endParaRPr lang="en-NZ" dirty="0"/>
          </a:p>
        </p:txBody>
      </p:sp>
      <p:sp>
        <p:nvSpPr>
          <p:cNvPr id="25" name="Down Arrow 24"/>
          <p:cNvSpPr/>
          <p:nvPr/>
        </p:nvSpPr>
        <p:spPr>
          <a:xfrm>
            <a:off x="7308304" y="2746358"/>
            <a:ext cx="45719" cy="86730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p:cNvSpPr txBox="1"/>
          <p:nvPr/>
        </p:nvSpPr>
        <p:spPr>
          <a:xfrm>
            <a:off x="899592" y="4941168"/>
            <a:ext cx="2016224" cy="1200329"/>
          </a:xfrm>
          <a:prstGeom prst="rect">
            <a:avLst/>
          </a:prstGeom>
          <a:noFill/>
        </p:spPr>
        <p:txBody>
          <a:bodyPr wrap="square" rtlCol="0">
            <a:spAutoFit/>
          </a:bodyPr>
          <a:lstStyle/>
          <a:p>
            <a:r>
              <a:rPr lang="en-NZ" dirty="0" smtClean="0"/>
              <a:t>3 motor phases,</a:t>
            </a:r>
          </a:p>
          <a:p>
            <a:r>
              <a:rPr lang="en-NZ" dirty="0" smtClean="0"/>
              <a:t>3 Hall Sensors</a:t>
            </a:r>
          </a:p>
          <a:p>
            <a:r>
              <a:rPr lang="en-NZ" dirty="0" smtClean="0"/>
              <a:t>5Vdc Supply</a:t>
            </a:r>
          </a:p>
          <a:p>
            <a:r>
              <a:rPr lang="en-NZ" dirty="0" smtClean="0"/>
              <a:t>Speedo Sensor</a:t>
            </a:r>
            <a:endParaRPr lang="en-NZ" dirty="0"/>
          </a:p>
        </p:txBody>
      </p:sp>
      <p:sp>
        <p:nvSpPr>
          <p:cNvPr id="28" name="Left-Right Arrow 27"/>
          <p:cNvSpPr/>
          <p:nvPr/>
        </p:nvSpPr>
        <p:spPr>
          <a:xfrm>
            <a:off x="4211960" y="3737357"/>
            <a:ext cx="1944216" cy="83041"/>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Box 29"/>
          <p:cNvSpPr txBox="1"/>
          <p:nvPr/>
        </p:nvSpPr>
        <p:spPr>
          <a:xfrm>
            <a:off x="3563888" y="2924944"/>
            <a:ext cx="2232248" cy="369332"/>
          </a:xfrm>
          <a:prstGeom prst="rect">
            <a:avLst/>
          </a:prstGeom>
          <a:noFill/>
        </p:spPr>
        <p:txBody>
          <a:bodyPr wrap="square" rtlCol="0">
            <a:spAutoFit/>
          </a:bodyPr>
          <a:lstStyle/>
          <a:p>
            <a:r>
              <a:rPr lang="en-NZ" dirty="0" smtClean="0"/>
              <a:t>36 (or 48) V DC +/-</a:t>
            </a:r>
            <a:endParaRPr lang="en-NZ" dirty="0"/>
          </a:p>
        </p:txBody>
      </p:sp>
      <p:sp>
        <p:nvSpPr>
          <p:cNvPr id="31" name="Down Arrow 30"/>
          <p:cNvSpPr/>
          <p:nvPr/>
        </p:nvSpPr>
        <p:spPr>
          <a:xfrm>
            <a:off x="6660232" y="2276872"/>
            <a:ext cx="45719" cy="127247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TextBox 33"/>
          <p:cNvSpPr txBox="1"/>
          <p:nvPr/>
        </p:nvSpPr>
        <p:spPr>
          <a:xfrm>
            <a:off x="4283968" y="4005064"/>
            <a:ext cx="1872208" cy="646331"/>
          </a:xfrm>
          <a:prstGeom prst="rect">
            <a:avLst/>
          </a:prstGeom>
          <a:noFill/>
        </p:spPr>
        <p:txBody>
          <a:bodyPr wrap="square" rtlCol="0">
            <a:spAutoFit/>
          </a:bodyPr>
          <a:lstStyle/>
          <a:p>
            <a:r>
              <a:rPr lang="en-NZ" dirty="0" smtClean="0"/>
              <a:t>DC to Display, </a:t>
            </a:r>
            <a:r>
              <a:rPr lang="en-NZ" dirty="0" err="1" smtClean="0"/>
              <a:t>Comms</a:t>
            </a:r>
            <a:endParaRPr lang="en-NZ" dirty="0"/>
          </a:p>
        </p:txBody>
      </p:sp>
      <p:sp>
        <p:nvSpPr>
          <p:cNvPr id="35" name="Up Arrow 34"/>
          <p:cNvSpPr/>
          <p:nvPr/>
        </p:nvSpPr>
        <p:spPr>
          <a:xfrm>
            <a:off x="6840252" y="4230380"/>
            <a:ext cx="45719" cy="206732"/>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extBox 36"/>
          <p:cNvSpPr txBox="1"/>
          <p:nvPr/>
        </p:nvSpPr>
        <p:spPr>
          <a:xfrm>
            <a:off x="5364088" y="5373216"/>
            <a:ext cx="3384376" cy="923330"/>
          </a:xfrm>
          <a:prstGeom prst="rect">
            <a:avLst/>
          </a:prstGeom>
          <a:noFill/>
        </p:spPr>
        <p:txBody>
          <a:bodyPr wrap="square" rtlCol="0">
            <a:spAutoFit/>
          </a:bodyPr>
          <a:lstStyle/>
          <a:p>
            <a:r>
              <a:rPr lang="en-NZ" dirty="0" smtClean="0"/>
              <a:t>Note: On some controllers, Throttle and Brake Lever Switches connect directly to Controller.</a:t>
            </a:r>
            <a:endParaRPr lang="en-NZ" dirty="0"/>
          </a:p>
        </p:txBody>
      </p:sp>
      <p:sp>
        <p:nvSpPr>
          <p:cNvPr id="38" name="Rounded Rectangle 37"/>
          <p:cNvSpPr/>
          <p:nvPr/>
        </p:nvSpPr>
        <p:spPr>
          <a:xfrm>
            <a:off x="3059832" y="4941168"/>
            <a:ext cx="144016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extBox 38"/>
          <p:cNvSpPr txBox="1"/>
          <p:nvPr/>
        </p:nvSpPr>
        <p:spPr>
          <a:xfrm>
            <a:off x="3131840" y="5085184"/>
            <a:ext cx="1296144" cy="923330"/>
          </a:xfrm>
          <a:prstGeom prst="rect">
            <a:avLst/>
          </a:prstGeom>
          <a:noFill/>
        </p:spPr>
        <p:txBody>
          <a:bodyPr wrap="square" rtlCol="0">
            <a:spAutoFit/>
          </a:bodyPr>
          <a:lstStyle/>
          <a:p>
            <a:r>
              <a:rPr lang="en-NZ" dirty="0" smtClean="0"/>
              <a:t>Torque or Cadence Sensor</a:t>
            </a:r>
            <a:endParaRPr lang="en-NZ" dirty="0"/>
          </a:p>
        </p:txBody>
      </p:sp>
      <p:sp>
        <p:nvSpPr>
          <p:cNvPr id="40" name="Up-Down Arrow 39"/>
          <p:cNvSpPr/>
          <p:nvPr/>
        </p:nvSpPr>
        <p:spPr>
          <a:xfrm>
            <a:off x="3473878" y="4437112"/>
            <a:ext cx="54006" cy="504056"/>
          </a:xfrm>
          <a:prstGeom prst="up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7182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Battery</a:t>
            </a:r>
            <a:endParaRPr lang="en-NZ" dirty="0"/>
          </a:p>
        </p:txBody>
      </p:sp>
      <p:sp>
        <p:nvSpPr>
          <p:cNvPr id="3" name="Content Placeholder 2"/>
          <p:cNvSpPr>
            <a:spLocks noGrp="1"/>
          </p:cNvSpPr>
          <p:nvPr>
            <p:ph idx="1"/>
          </p:nvPr>
        </p:nvSpPr>
        <p:spPr/>
        <p:txBody>
          <a:bodyPr>
            <a:normAutofit/>
          </a:bodyPr>
          <a:lstStyle/>
          <a:p>
            <a:r>
              <a:rPr lang="en-NZ" sz="2400" dirty="0" smtClean="0"/>
              <a:t>Function: To store electrical energy supplied by the charger, and deliver it to the controller when the system is turned on. There may be a key switch or physical switch, or simply an electronic “switch” in the controller.</a:t>
            </a:r>
          </a:p>
          <a:p>
            <a:r>
              <a:rPr lang="en-NZ" sz="2400" dirty="0" smtClean="0"/>
              <a:t>Made up of Lithium Ion cells connected in series to provide the required voltage.</a:t>
            </a:r>
          </a:p>
          <a:p>
            <a:r>
              <a:rPr lang="en-NZ" sz="2400" dirty="0" smtClean="0"/>
              <a:t>Contains a Battery Management System to ensure that all cells are charged to the correct voltage and battery cannot be overcharged or drained too far.</a:t>
            </a:r>
          </a:p>
          <a:p>
            <a:r>
              <a:rPr lang="en-NZ" sz="2400" dirty="0" smtClean="0"/>
              <a:t>Roam Battery:</a:t>
            </a:r>
            <a:endParaRPr lang="en-NZ" sz="24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4383" b="77159" l="1318" r="100000"/>
                    </a14:imgEffect>
                  </a14:imgLayer>
                </a14:imgProps>
              </a:ext>
              <a:ext uri="{28A0092B-C50C-407E-A947-70E740481C1C}">
                <a14:useLocalDpi xmlns:a14="http://schemas.microsoft.com/office/drawing/2010/main" val="0"/>
              </a:ext>
            </a:extLst>
          </a:blip>
          <a:stretch>
            <a:fillRect/>
          </a:stretch>
        </p:blipFill>
        <p:spPr>
          <a:xfrm>
            <a:off x="3923928" y="4509120"/>
            <a:ext cx="4860032" cy="2502209"/>
          </a:xfrm>
          <a:prstGeom prst="rect">
            <a:avLst/>
          </a:prstGeom>
        </p:spPr>
      </p:pic>
    </p:spTree>
    <p:extLst>
      <p:ext uri="{BB962C8B-B14F-4D97-AF65-F5344CB8AC3E}">
        <p14:creationId xmlns:p14="http://schemas.microsoft.com/office/powerpoint/2010/main" val="320389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Controller</a:t>
            </a:r>
            <a:endParaRPr lang="en-NZ" dirty="0"/>
          </a:p>
        </p:txBody>
      </p:sp>
      <p:sp>
        <p:nvSpPr>
          <p:cNvPr id="3" name="Content Placeholder 2"/>
          <p:cNvSpPr>
            <a:spLocks noGrp="1"/>
          </p:cNvSpPr>
          <p:nvPr>
            <p:ph idx="1"/>
          </p:nvPr>
        </p:nvSpPr>
        <p:spPr/>
        <p:txBody>
          <a:bodyPr>
            <a:normAutofit fontScale="92500"/>
          </a:bodyPr>
          <a:lstStyle/>
          <a:p>
            <a:r>
              <a:rPr lang="en-NZ" sz="2800" dirty="0" smtClean="0"/>
              <a:t>The Heart of the System.</a:t>
            </a:r>
          </a:p>
          <a:p>
            <a:r>
              <a:rPr lang="en-NZ" sz="2800" dirty="0" smtClean="0"/>
              <a:t>Function: To accept power from the battery;</a:t>
            </a:r>
          </a:p>
          <a:p>
            <a:r>
              <a:rPr lang="en-NZ" sz="2800" dirty="0" smtClean="0"/>
              <a:t>To supply low voltage DC to Display, Motor Hall Sensors; Torque / Cadence Sensor, speed sensor and lights;</a:t>
            </a:r>
          </a:p>
          <a:p>
            <a:r>
              <a:rPr lang="en-NZ" sz="2800" dirty="0" smtClean="0"/>
              <a:t>To receive and interpret signals from Display, Torque / Cadence Sensor, Throttle, Brake Lever switches, Speed Sensor and Motor Hall Sensors, and supply appropriate power to the motor windings as 3 Phase AC.</a:t>
            </a:r>
          </a:p>
          <a:p>
            <a:r>
              <a:rPr lang="en-NZ" sz="2400" dirty="0" smtClean="0">
                <a:solidFill>
                  <a:schemeClr val="accent4"/>
                </a:solidFill>
              </a:rPr>
              <a:t>Continued next slide</a:t>
            </a:r>
            <a:endParaRPr lang="en-NZ" sz="2400" dirty="0">
              <a:solidFill>
                <a:schemeClr val="accent4"/>
              </a:solidFill>
            </a:endParaRPr>
          </a:p>
        </p:txBody>
      </p:sp>
    </p:spTree>
    <p:extLst>
      <p:ext uri="{BB962C8B-B14F-4D97-AF65-F5344CB8AC3E}">
        <p14:creationId xmlns:p14="http://schemas.microsoft.com/office/powerpoint/2010/main" val="13888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smtClean="0"/>
              <a:t>Controller (continued)</a:t>
            </a:r>
            <a:endParaRPr lang="en-NZ" sz="2800" dirty="0"/>
          </a:p>
        </p:txBody>
      </p:sp>
      <p:sp>
        <p:nvSpPr>
          <p:cNvPr id="3" name="Content Placeholder 2"/>
          <p:cNvSpPr>
            <a:spLocks noGrp="1"/>
          </p:cNvSpPr>
          <p:nvPr>
            <p:ph idx="1"/>
          </p:nvPr>
        </p:nvSpPr>
        <p:spPr/>
        <p:txBody>
          <a:bodyPr>
            <a:normAutofit/>
          </a:bodyPr>
          <a:lstStyle/>
          <a:p>
            <a:r>
              <a:rPr lang="en-NZ" sz="2400" dirty="0" smtClean="0"/>
              <a:t>To store the program that has been loaded, to determine how many assistance levels there are, power characteristics in each level, maximum speed, wheel size etc</a:t>
            </a:r>
          </a:p>
          <a:p>
            <a:endParaRPr lang="en-NZ"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56992"/>
            <a:ext cx="4283968" cy="24120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488" y="2996952"/>
            <a:ext cx="4355976" cy="2452587"/>
          </a:xfrm>
          <a:prstGeom prst="rect">
            <a:avLst/>
          </a:prstGeom>
        </p:spPr>
      </p:pic>
      <p:sp>
        <p:nvSpPr>
          <p:cNvPr id="6" name="TextBox 5"/>
          <p:cNvSpPr txBox="1"/>
          <p:nvPr/>
        </p:nvSpPr>
        <p:spPr>
          <a:xfrm>
            <a:off x="2627784" y="5301208"/>
            <a:ext cx="1584176" cy="369332"/>
          </a:xfrm>
          <a:prstGeom prst="rect">
            <a:avLst/>
          </a:prstGeom>
          <a:noFill/>
        </p:spPr>
        <p:txBody>
          <a:bodyPr wrap="square" rtlCol="0">
            <a:spAutoFit/>
          </a:bodyPr>
          <a:lstStyle/>
          <a:p>
            <a:r>
              <a:rPr lang="en-NZ" dirty="0" smtClean="0"/>
              <a:t>External View</a:t>
            </a:r>
            <a:endParaRPr lang="en-NZ" dirty="0"/>
          </a:p>
        </p:txBody>
      </p:sp>
      <p:sp>
        <p:nvSpPr>
          <p:cNvPr id="7" name="TextBox 6"/>
          <p:cNvSpPr txBox="1"/>
          <p:nvPr/>
        </p:nvSpPr>
        <p:spPr>
          <a:xfrm>
            <a:off x="4860032" y="5449539"/>
            <a:ext cx="1853444" cy="369332"/>
          </a:xfrm>
          <a:prstGeom prst="rect">
            <a:avLst/>
          </a:prstGeom>
          <a:noFill/>
        </p:spPr>
        <p:txBody>
          <a:bodyPr wrap="square" rtlCol="0">
            <a:spAutoFit/>
          </a:bodyPr>
          <a:lstStyle/>
          <a:p>
            <a:r>
              <a:rPr lang="en-NZ" dirty="0" smtClean="0"/>
              <a:t>Internal View</a:t>
            </a:r>
            <a:endParaRPr lang="en-NZ" dirty="0"/>
          </a:p>
        </p:txBody>
      </p:sp>
    </p:spTree>
    <p:extLst>
      <p:ext uri="{BB962C8B-B14F-4D97-AF65-F5344CB8AC3E}">
        <p14:creationId xmlns:p14="http://schemas.microsoft.com/office/powerpoint/2010/main" val="133273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Controller Programming</a:t>
            </a:r>
            <a:endParaRPr lang="en-NZ" dirty="0"/>
          </a:p>
        </p:txBody>
      </p:sp>
      <p:sp>
        <p:nvSpPr>
          <p:cNvPr id="3" name="Content Placeholder 2"/>
          <p:cNvSpPr>
            <a:spLocks noGrp="1"/>
          </p:cNvSpPr>
          <p:nvPr>
            <p:ph idx="1"/>
          </p:nvPr>
        </p:nvSpPr>
        <p:spPr/>
        <p:txBody>
          <a:bodyPr>
            <a:normAutofit/>
          </a:bodyPr>
          <a:lstStyle/>
          <a:p>
            <a:r>
              <a:rPr lang="en-NZ" sz="2000" dirty="0" smtClean="0"/>
              <a:t>Things like Wheel Size and maximum assisted speed can be set using menus on the Display, but if we connect a computer to the controller we can alter many other settings, such as:</a:t>
            </a:r>
          </a:p>
          <a:p>
            <a:r>
              <a:rPr lang="en-NZ" sz="2000" dirty="0" smtClean="0"/>
              <a:t>Power applied at each assistance level;</a:t>
            </a:r>
          </a:p>
          <a:p>
            <a:r>
              <a:rPr lang="en-NZ" sz="2000" dirty="0" smtClean="0"/>
              <a:t>The maximum assisted speed in each assist level (Cadence sensing only);</a:t>
            </a:r>
          </a:p>
          <a:p>
            <a:r>
              <a:rPr lang="en-NZ" sz="2000" dirty="0" smtClean="0"/>
              <a:t>Ramp-up rate (How quickly the power builds </a:t>
            </a:r>
            <a:r>
              <a:rPr lang="en-NZ" sz="2000" smtClean="0"/>
              <a:t>up when </a:t>
            </a:r>
            <a:r>
              <a:rPr lang="en-NZ" sz="2000" dirty="0" smtClean="0"/>
              <a:t>the assistance starts);</a:t>
            </a:r>
          </a:p>
          <a:p>
            <a:r>
              <a:rPr lang="en-NZ" sz="2000" dirty="0" smtClean="0"/>
              <a:t>The balance between Cadence Assist and Torque Assist in each level (Torque sensing bikes only)</a:t>
            </a:r>
          </a:p>
        </p:txBody>
      </p:sp>
    </p:spTree>
    <p:extLst>
      <p:ext uri="{BB962C8B-B14F-4D97-AF65-F5344CB8AC3E}">
        <p14:creationId xmlns:p14="http://schemas.microsoft.com/office/powerpoint/2010/main" val="539225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Cadence / Torque Sensor</a:t>
            </a:r>
            <a:endParaRPr lang="en-NZ" dirty="0"/>
          </a:p>
        </p:txBody>
      </p:sp>
      <p:sp>
        <p:nvSpPr>
          <p:cNvPr id="3" name="Content Placeholder 2"/>
          <p:cNvSpPr>
            <a:spLocks noGrp="1"/>
          </p:cNvSpPr>
          <p:nvPr>
            <p:ph idx="1"/>
          </p:nvPr>
        </p:nvSpPr>
        <p:spPr/>
        <p:txBody>
          <a:bodyPr>
            <a:normAutofit/>
          </a:bodyPr>
          <a:lstStyle/>
          <a:p>
            <a:r>
              <a:rPr lang="en-NZ" sz="2400" dirty="0" smtClean="0"/>
              <a:t>Both sensor types send information to the controller about when the rider is pedalling, how fast the pedals are turning, and in which direction.</a:t>
            </a:r>
          </a:p>
          <a:p>
            <a:r>
              <a:rPr lang="en-NZ" sz="2400" dirty="0" smtClean="0"/>
              <a:t>In addition, the Torque sensor sends information about how hard the rider is pedalling.. How much force is being put on the pedals.</a:t>
            </a:r>
          </a:p>
          <a:p>
            <a:endParaRPr lang="en-NZ"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77072"/>
            <a:ext cx="3827512" cy="2099959"/>
          </a:xfrm>
          <a:prstGeom prst="rect">
            <a:avLst/>
          </a:prstGeom>
        </p:spPr>
      </p:pic>
      <p:sp>
        <p:nvSpPr>
          <p:cNvPr id="5" name="TextBox 4"/>
          <p:cNvSpPr txBox="1"/>
          <p:nvPr/>
        </p:nvSpPr>
        <p:spPr>
          <a:xfrm>
            <a:off x="539552" y="4221088"/>
            <a:ext cx="1944216" cy="369332"/>
          </a:xfrm>
          <a:prstGeom prst="rect">
            <a:avLst/>
          </a:prstGeom>
          <a:noFill/>
        </p:spPr>
        <p:txBody>
          <a:bodyPr wrap="square" rtlCol="0">
            <a:spAutoFit/>
          </a:bodyPr>
          <a:lstStyle/>
          <a:p>
            <a:r>
              <a:rPr lang="en-NZ" dirty="0" smtClean="0"/>
              <a:t>Cadence Sensor</a:t>
            </a:r>
            <a:endParaRPr lang="en-NZ"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4115266"/>
            <a:ext cx="4355975" cy="2452587"/>
          </a:xfrm>
          <a:prstGeom prst="rect">
            <a:avLst/>
          </a:prstGeom>
        </p:spPr>
      </p:pic>
      <p:sp>
        <p:nvSpPr>
          <p:cNvPr id="7" name="TextBox 6"/>
          <p:cNvSpPr txBox="1"/>
          <p:nvPr/>
        </p:nvSpPr>
        <p:spPr>
          <a:xfrm>
            <a:off x="7164288" y="5589240"/>
            <a:ext cx="1440160" cy="646331"/>
          </a:xfrm>
          <a:prstGeom prst="rect">
            <a:avLst/>
          </a:prstGeom>
          <a:noFill/>
        </p:spPr>
        <p:txBody>
          <a:bodyPr wrap="square" rtlCol="0">
            <a:spAutoFit/>
          </a:bodyPr>
          <a:lstStyle/>
          <a:p>
            <a:r>
              <a:rPr lang="en-NZ" dirty="0" smtClean="0"/>
              <a:t>Torque Sensor</a:t>
            </a:r>
            <a:endParaRPr lang="en-NZ" dirty="0"/>
          </a:p>
        </p:txBody>
      </p:sp>
    </p:spTree>
    <p:extLst>
      <p:ext uri="{BB962C8B-B14F-4D97-AF65-F5344CB8AC3E}">
        <p14:creationId xmlns:p14="http://schemas.microsoft.com/office/powerpoint/2010/main" val="217285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Display &amp; Buttons</a:t>
            </a:r>
            <a:endParaRPr lang="en-NZ" dirty="0"/>
          </a:p>
        </p:txBody>
      </p:sp>
      <p:sp>
        <p:nvSpPr>
          <p:cNvPr id="3" name="Content Placeholder 2"/>
          <p:cNvSpPr>
            <a:spLocks noGrp="1"/>
          </p:cNvSpPr>
          <p:nvPr>
            <p:ph idx="1"/>
          </p:nvPr>
        </p:nvSpPr>
        <p:spPr/>
        <p:txBody>
          <a:bodyPr>
            <a:normAutofit/>
          </a:bodyPr>
          <a:lstStyle/>
          <a:p>
            <a:r>
              <a:rPr lang="en-NZ" sz="2400" dirty="0" smtClean="0"/>
              <a:t>Function: To display Speed, Assistance Level currently selected, Battery State of Charge etc,</a:t>
            </a:r>
          </a:p>
          <a:p>
            <a:r>
              <a:rPr lang="en-NZ" sz="2400" dirty="0" smtClean="0"/>
              <a:t>To allow the rider to input commands to turn the system on / off, change assistance level, turn lights on / off etc,</a:t>
            </a:r>
          </a:p>
          <a:p>
            <a:r>
              <a:rPr lang="en-NZ" sz="2400" dirty="0" smtClean="0"/>
              <a:t>To allow basic parameters (</a:t>
            </a:r>
            <a:r>
              <a:rPr lang="en-NZ" sz="2400" dirty="0" err="1" smtClean="0"/>
              <a:t>e.g</a:t>
            </a:r>
            <a:r>
              <a:rPr lang="en-NZ" sz="2400" dirty="0" smtClean="0"/>
              <a:t> wheel size) to be changed.</a:t>
            </a:r>
          </a:p>
          <a:p>
            <a:endParaRPr lang="en-NZ" sz="2400" dirty="0"/>
          </a:p>
          <a:p>
            <a:endParaRPr lang="en-NZ" dirty="0" smtClean="0"/>
          </a:p>
          <a:p>
            <a:endParaRPr lang="en-NZ" dirty="0"/>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3717032"/>
            <a:ext cx="5148064" cy="2898564"/>
          </a:xfrm>
          <a:prstGeom prst="rect">
            <a:avLst/>
          </a:prstGeom>
        </p:spPr>
      </p:pic>
    </p:spTree>
    <p:extLst>
      <p:ext uri="{BB962C8B-B14F-4D97-AF65-F5344CB8AC3E}">
        <p14:creationId xmlns:p14="http://schemas.microsoft.com/office/powerpoint/2010/main" val="3615369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1071</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MeloYelo Training Module 1</vt:lpstr>
      <vt:lpstr>Hub Motor Ebike Components</vt:lpstr>
      <vt:lpstr>Connection Diagram</vt:lpstr>
      <vt:lpstr>Battery</vt:lpstr>
      <vt:lpstr>Controller</vt:lpstr>
      <vt:lpstr>Controller (continued)</vt:lpstr>
      <vt:lpstr>Controller Programming</vt:lpstr>
      <vt:lpstr>Cadence / Torque Sensor</vt:lpstr>
      <vt:lpstr>Display &amp; Buttons</vt:lpstr>
      <vt:lpstr>Brake Lever Switches</vt:lpstr>
      <vt:lpstr>The Hub Motor</vt:lpstr>
      <vt:lpstr>Motor Gearing</vt:lpstr>
      <vt:lpstr>Speed Sensor</vt:lpstr>
      <vt:lpstr>Throttle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MeloYelo Training Module 1</dc:title>
  <dc:creator>Windows User</dc:creator>
  <cp:lastModifiedBy>Windows User</cp:lastModifiedBy>
  <cp:revision>33</cp:revision>
  <dcterms:created xsi:type="dcterms:W3CDTF">2020-05-14T09:16:44Z</dcterms:created>
  <dcterms:modified xsi:type="dcterms:W3CDTF">2020-06-16T02:58:07Z</dcterms:modified>
</cp:coreProperties>
</file>